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4" r:id="rId2"/>
    <p:sldId id="265" r:id="rId3"/>
  </p:sldIdLst>
  <p:sldSz cx="10058400" cy="7772400"/>
  <p:notesSz cx="6797675" cy="9926638"/>
  <p:embeddedFontLst>
    <p:embeddedFont>
      <p:font typeface="Avenir Next LT Pro" panose="020B0504020202020204" pitchFamily="34" charset="0"/>
      <p:regular r:id="rId4"/>
      <p:bold r:id="rId5"/>
      <p:italic r:id="rId6"/>
      <p:boldItalic r:id="rId7"/>
    </p:embeddedFont>
    <p:embeddedFont>
      <p:font typeface="JetBrains Mono" panose="020B0604020202020204" charset="0"/>
      <p:regular r:id="rId8"/>
      <p:bold r:id="rId9"/>
      <p:italic r:id="rId10"/>
      <p:boldItalic r:id="rId11"/>
    </p:embeddedFont>
    <p:embeddedFont>
      <p:font typeface="JetBrains Mono Bold" panose="020B0604020202020204" charset="0"/>
      <p:regular r:id="rId12"/>
      <p:bold r:id="rId13"/>
    </p:embeddedFont>
    <p:embeddedFont>
      <p:font typeface="Lato" panose="020F0502020204030203" pitchFamily="34" charset="0"/>
      <p:regular r:id="rId14"/>
      <p:bold r:id="rId15"/>
      <p:italic r:id="rId16"/>
      <p:boldItalic r:id="rId17"/>
    </p:embeddedFont>
    <p:embeddedFont>
      <p:font typeface="Playfair Display" panose="00000500000000000000" pitchFamily="2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1" d="100"/>
          <a:sy n="101" d="100"/>
        </p:scale>
        <p:origin x="1930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8.fntdata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24" Type="http://schemas.openxmlformats.org/officeDocument/2006/relationships/theme" Target="theme/theme1.xml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viewProps" Target="viewProps.xml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sv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AB9A0A58-F847-B87C-417C-DE3D8322D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50183"/>
            <a:ext cx="6754813" cy="3124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B9BF3F3-2478-2B23-8219-6A50C6F67D8B}"/>
              </a:ext>
            </a:extLst>
          </p:cNvPr>
          <p:cNvSpPr/>
          <p:nvPr/>
        </p:nvSpPr>
        <p:spPr>
          <a:xfrm>
            <a:off x="3288695" y="-1"/>
            <a:ext cx="3466119" cy="7772401"/>
          </a:xfrm>
          <a:prstGeom prst="rect">
            <a:avLst/>
          </a:prstGeom>
          <a:solidFill>
            <a:srgbClr val="F2F2F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dirty="0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20980" y="2103412"/>
            <a:ext cx="364928" cy="36492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21667" y="2798851"/>
            <a:ext cx="354361" cy="35436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21667" y="3644331"/>
            <a:ext cx="354361" cy="354361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 rot="10800000">
            <a:off x="2746547" y="7206648"/>
            <a:ext cx="276674" cy="0"/>
          </a:xfrm>
          <a:prstGeom prst="line">
            <a:avLst/>
          </a:prstGeom>
          <a:ln w="47625" cap="rnd">
            <a:solidFill>
              <a:srgbClr val="2B866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/>
          </a:p>
        </p:txBody>
      </p:sp>
      <p:sp>
        <p:nvSpPr>
          <p:cNvPr id="6" name="AutoShape 6"/>
          <p:cNvSpPr/>
          <p:nvPr/>
        </p:nvSpPr>
        <p:spPr>
          <a:xfrm rot="10800000">
            <a:off x="2376826" y="7206648"/>
            <a:ext cx="276674" cy="0"/>
          </a:xfrm>
          <a:prstGeom prst="line">
            <a:avLst/>
          </a:prstGeom>
          <a:ln w="47625" cap="rnd">
            <a:solidFill>
              <a:srgbClr val="40404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/>
          </a:p>
        </p:txBody>
      </p:sp>
      <p:sp>
        <p:nvSpPr>
          <p:cNvPr id="7" name="AutoShape 7"/>
          <p:cNvSpPr/>
          <p:nvPr/>
        </p:nvSpPr>
        <p:spPr>
          <a:xfrm rot="10800000">
            <a:off x="2019752" y="7206648"/>
            <a:ext cx="276674" cy="0"/>
          </a:xfrm>
          <a:prstGeom prst="line">
            <a:avLst/>
          </a:prstGeom>
          <a:ln w="47625" cap="rnd">
            <a:solidFill>
              <a:srgbClr val="40404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26769" y="257409"/>
            <a:ext cx="1666072" cy="141925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9448800" y="0"/>
            <a:ext cx="609600" cy="1264791"/>
            <a:chOff x="0" y="0"/>
            <a:chExt cx="347980" cy="75679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47980" cy="756796"/>
            </a:xfrm>
            <a:custGeom>
              <a:avLst/>
              <a:gdLst/>
              <a:ahLst/>
              <a:cxnLst/>
              <a:rect l="l" t="t" r="r" b="b"/>
              <a:pathLst>
                <a:path w="347980" h="756796">
                  <a:moveTo>
                    <a:pt x="0" y="0"/>
                  </a:moveTo>
                  <a:lnTo>
                    <a:pt x="347980" y="0"/>
                  </a:lnTo>
                  <a:lnTo>
                    <a:pt x="347980" y="756796"/>
                  </a:lnTo>
                  <a:lnTo>
                    <a:pt x="0" y="756796"/>
                  </a:lnTo>
                  <a:close/>
                </a:path>
              </a:pathLst>
            </a:custGeom>
            <a:solidFill>
              <a:srgbClr val="5795C4"/>
            </a:solidFill>
          </p:spPr>
          <p:txBody>
            <a:bodyPr/>
            <a:lstStyle/>
            <a:p>
              <a:endParaRPr lang="sr-Latn-R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09957" y="529041"/>
            <a:ext cx="2715302" cy="672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00"/>
              </a:lnSpc>
            </a:pP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Enhancing societal relevance through research, innovation, and educational excellence.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7919" y="720090"/>
            <a:ext cx="2773947" cy="544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endParaRPr lang="en-US" sz="3200" dirty="0">
              <a:solidFill>
                <a:srgbClr val="404040"/>
              </a:solidFill>
              <a:latin typeface="JetBrains Mono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56399" y="2056316"/>
            <a:ext cx="2420907" cy="481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29"/>
              </a:lnSpc>
            </a:pPr>
            <a:r>
              <a:rPr lang="en-US" sz="1200" spc="69" dirty="0">
                <a:solidFill>
                  <a:srgbClr val="404040"/>
                </a:solidFill>
                <a:latin typeface="Lato"/>
              </a:rPr>
              <a:t>(381) 11 37 13 140</a:t>
            </a:r>
          </a:p>
          <a:p>
            <a:pPr>
              <a:lnSpc>
                <a:spcPts val="2029"/>
              </a:lnSpc>
            </a:pPr>
            <a:r>
              <a:rPr lang="en-US" sz="1200" spc="69" dirty="0">
                <a:solidFill>
                  <a:srgbClr val="404040"/>
                </a:solidFill>
                <a:latin typeface="Lato"/>
              </a:rPr>
              <a:t>(381) 11 37 13 000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46520" y="2696632"/>
            <a:ext cx="2420906" cy="7380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29"/>
              </a:lnSpc>
            </a:pPr>
            <a:r>
              <a:rPr lang="en-US" sz="1200" spc="69" dirty="0" err="1">
                <a:solidFill>
                  <a:srgbClr val="404040"/>
                </a:solidFill>
                <a:latin typeface="Lato"/>
              </a:rPr>
              <a:t>Pregrevica</a:t>
            </a:r>
            <a:r>
              <a:rPr lang="en-US" sz="1200" spc="69" dirty="0">
                <a:solidFill>
                  <a:srgbClr val="404040"/>
                </a:solidFill>
                <a:latin typeface="Lato"/>
              </a:rPr>
              <a:t> 118 </a:t>
            </a:r>
          </a:p>
          <a:p>
            <a:pPr>
              <a:lnSpc>
                <a:spcPts val="2029"/>
              </a:lnSpc>
            </a:pPr>
            <a:r>
              <a:rPr lang="en-US" sz="1200" spc="69" dirty="0">
                <a:solidFill>
                  <a:srgbClr val="404040"/>
                </a:solidFill>
                <a:latin typeface="Lato"/>
              </a:rPr>
              <a:t>11080 </a:t>
            </a:r>
            <a:r>
              <a:rPr lang="en-US" sz="1200" spc="69" dirty="0" err="1">
                <a:solidFill>
                  <a:srgbClr val="404040"/>
                </a:solidFill>
                <a:latin typeface="Lato"/>
              </a:rPr>
              <a:t>Zemun</a:t>
            </a:r>
            <a:r>
              <a:rPr lang="en-US" sz="1200" spc="69" dirty="0">
                <a:solidFill>
                  <a:srgbClr val="404040"/>
                </a:solidFill>
                <a:latin typeface="Lato"/>
              </a:rPr>
              <a:t>, Beograd </a:t>
            </a:r>
            <a:br>
              <a:rPr lang="en-US" sz="1200" spc="69" dirty="0">
                <a:solidFill>
                  <a:srgbClr val="404040"/>
                </a:solidFill>
                <a:latin typeface="Lato"/>
              </a:rPr>
            </a:br>
            <a:r>
              <a:rPr lang="en-US" sz="1200" spc="69" dirty="0">
                <a:solidFill>
                  <a:srgbClr val="404040"/>
                </a:solidFill>
                <a:latin typeface="Lato"/>
              </a:rPr>
              <a:t>SERBIA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46519" y="3538937"/>
            <a:ext cx="2420907" cy="481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29"/>
              </a:lnSpc>
            </a:pPr>
            <a:r>
              <a:rPr lang="sr-Latn-RS" sz="1200" spc="69" dirty="0">
                <a:solidFill>
                  <a:srgbClr val="404040"/>
                </a:solidFill>
                <a:latin typeface="Lato"/>
              </a:rPr>
              <a:t>info</a:t>
            </a:r>
            <a:r>
              <a:rPr lang="en-US" sz="1200" spc="69" dirty="0">
                <a:solidFill>
                  <a:srgbClr val="404040"/>
                </a:solidFill>
                <a:latin typeface="Lato"/>
              </a:rPr>
              <a:t>@ipb.ac.rs</a:t>
            </a:r>
          </a:p>
          <a:p>
            <a:pPr>
              <a:lnSpc>
                <a:spcPts val="2029"/>
              </a:lnSpc>
            </a:pPr>
            <a:r>
              <a:rPr lang="en-US" sz="1200" spc="69" dirty="0">
                <a:solidFill>
                  <a:srgbClr val="404040"/>
                </a:solidFill>
                <a:latin typeface="Lato"/>
              </a:rPr>
              <a:t>https://www.ipb.ac.rs/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932DA92-D2BF-324A-2216-133128991A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16131" y="1515742"/>
            <a:ext cx="2629435" cy="228029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AABBBEE-F8AF-8837-AD7F-DBA9ADFAC5D0}"/>
              </a:ext>
            </a:extLst>
          </p:cNvPr>
          <p:cNvSpPr txBox="1"/>
          <p:nvPr/>
        </p:nvSpPr>
        <p:spPr>
          <a:xfrm>
            <a:off x="3443119" y="489390"/>
            <a:ext cx="326248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Serbia's </a:t>
            </a:r>
            <a:r>
              <a:rPr lang="en-US" sz="1200" dirty="0">
                <a:solidFill>
                  <a:schemeClr val="tx2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 national research institute of significance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IPB leads in international collaboration, researcher mobility, and participation in competitive projects. </a:t>
            </a:r>
          </a:p>
          <a:p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 LT Pro" panose="020B05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latin typeface="Avenir Next LT Pro" panose="020B05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 LT Pro" panose="020B05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Its mandate encompasses </a:t>
            </a:r>
            <a:r>
              <a:rPr lang="en-US" sz="1200" dirty="0">
                <a:solidFill>
                  <a:schemeClr val="tx2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fundamental science, interdisciplinary collaboration, technology transfer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 maintaining essential national services and infrastructure.</a:t>
            </a:r>
          </a:p>
          <a:p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 LT Pro" panose="020B05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12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 LT Pro" panose="020B05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 LT Pro" panose="020B05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IPB has been instrumental in Serbia's entry into CERN, </a:t>
            </a:r>
            <a:r>
              <a:rPr lang="en-US" sz="1200" dirty="0">
                <a:solidFill>
                  <a:schemeClr val="tx2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hosting the Serbia-CERN Industrial Liaison Office </a:t>
            </a:r>
          </a:p>
          <a:p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participating in multiple CERN collaborations, including ATLAS and SHIP. </a:t>
            </a:r>
          </a:p>
          <a:p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latin typeface="Avenir Next LT Pro" panose="020B05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AutoShape 11">
            <a:extLst>
              <a:ext uri="{FF2B5EF4-FFF2-40B4-BE49-F238E27FC236}">
                <a16:creationId xmlns:a16="http://schemas.microsoft.com/office/drawing/2014/main" id="{3DE693F7-2412-19B0-0FE1-8C6A7B7BDE65}"/>
              </a:ext>
            </a:extLst>
          </p:cNvPr>
          <p:cNvSpPr/>
          <p:nvPr/>
        </p:nvSpPr>
        <p:spPr>
          <a:xfrm rot="5400000" flipH="1">
            <a:off x="4377977" y="2139589"/>
            <a:ext cx="14459" cy="1688254"/>
          </a:xfrm>
          <a:prstGeom prst="line">
            <a:avLst/>
          </a:prstGeom>
          <a:ln w="19050" cap="rnd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/>
          </a:p>
        </p:txBody>
      </p:sp>
      <p:sp>
        <p:nvSpPr>
          <p:cNvPr id="31" name="AutoShape 11">
            <a:extLst>
              <a:ext uri="{FF2B5EF4-FFF2-40B4-BE49-F238E27FC236}">
                <a16:creationId xmlns:a16="http://schemas.microsoft.com/office/drawing/2014/main" id="{951063EE-72B4-04AA-7169-3D99E1564C6F}"/>
              </a:ext>
            </a:extLst>
          </p:cNvPr>
          <p:cNvSpPr/>
          <p:nvPr/>
        </p:nvSpPr>
        <p:spPr>
          <a:xfrm rot="5400000" flipH="1">
            <a:off x="4377977" y="678845"/>
            <a:ext cx="14459" cy="1688254"/>
          </a:xfrm>
          <a:prstGeom prst="line">
            <a:avLst/>
          </a:prstGeom>
          <a:ln w="19050" cap="rnd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B6F7F5A-3BE8-84D1-625F-B418406ED35C}"/>
              </a:ext>
            </a:extLst>
          </p:cNvPr>
          <p:cNvSpPr/>
          <p:nvPr/>
        </p:nvSpPr>
        <p:spPr>
          <a:xfrm>
            <a:off x="93294" y="1380795"/>
            <a:ext cx="147431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Contact</a:t>
            </a:r>
          </a:p>
        </p:txBody>
      </p:sp>
      <p:pic>
        <p:nvPicPr>
          <p:cNvPr id="35" name="Picture 2" descr="Галерија - IPB">
            <a:extLst>
              <a:ext uri="{FF2B5EF4-FFF2-40B4-BE49-F238E27FC236}">
                <a16:creationId xmlns:a16="http://schemas.microsoft.com/office/drawing/2014/main" id="{093DBB06-9D17-3010-B49B-B960BE9994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9" t="65293" r="10047"/>
          <a:stretch/>
        </p:blipFill>
        <p:spPr bwMode="auto">
          <a:xfrm>
            <a:off x="6939140" y="5686848"/>
            <a:ext cx="2994990" cy="1056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AutoShape 11">
            <a:extLst>
              <a:ext uri="{FF2B5EF4-FFF2-40B4-BE49-F238E27FC236}">
                <a16:creationId xmlns:a16="http://schemas.microsoft.com/office/drawing/2014/main" id="{816A60E6-96A2-9F39-BE5D-9F875C1089E4}"/>
              </a:ext>
            </a:extLst>
          </p:cNvPr>
          <p:cNvSpPr/>
          <p:nvPr/>
        </p:nvSpPr>
        <p:spPr>
          <a:xfrm rot="5400000" flipH="1" flipV="1">
            <a:off x="7043397" y="4702740"/>
            <a:ext cx="1474342" cy="0"/>
          </a:xfrm>
          <a:prstGeom prst="line">
            <a:avLst/>
          </a:prstGeom>
          <a:ln w="19050" cap="rnd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B6304F9-ECAF-8E26-13BD-88CE5DC7050F}"/>
              </a:ext>
            </a:extLst>
          </p:cNvPr>
          <p:cNvSpPr/>
          <p:nvPr/>
        </p:nvSpPr>
        <p:spPr>
          <a:xfrm>
            <a:off x="3547498" y="4949099"/>
            <a:ext cx="3158102" cy="20928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2000" b="1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Institute of Physics Belgrade</a:t>
            </a:r>
            <a:br>
              <a:rPr lang="en-US" sz="2000" b="1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endParaRPr lang="en-US" sz="1600" b="1" cap="none" spc="0" dirty="0">
              <a:ln w="0"/>
              <a:solidFill>
                <a:schemeClr val="tx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sz="1600" b="1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Your Horizon Europe partner  in:</a:t>
            </a:r>
          </a:p>
          <a:p>
            <a:endParaRPr lang="en-US" sz="1000" b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Scientific research projects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Innovation projects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Research &amp; Innovation boosting support projects</a:t>
            </a:r>
            <a:endParaRPr lang="en-US" sz="1600" b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5467E54-BDC8-BF23-2219-4766B50F704A}"/>
              </a:ext>
            </a:extLst>
          </p:cNvPr>
          <p:cNvSpPr/>
          <p:nvPr/>
        </p:nvSpPr>
        <p:spPr>
          <a:xfrm>
            <a:off x="8223" y="4282972"/>
            <a:ext cx="3352800" cy="2163508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dirty="0"/>
          </a:p>
        </p:txBody>
      </p:sp>
      <p:grpSp>
        <p:nvGrpSpPr>
          <p:cNvPr id="5" name="Group 5"/>
          <p:cNvGrpSpPr/>
          <p:nvPr/>
        </p:nvGrpSpPr>
        <p:grpSpPr>
          <a:xfrm>
            <a:off x="3352800" y="0"/>
            <a:ext cx="3352800" cy="7772400"/>
            <a:chOff x="0" y="0"/>
            <a:chExt cx="1501090" cy="3479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01090" cy="3479800"/>
            </a:xfrm>
            <a:custGeom>
              <a:avLst/>
              <a:gdLst/>
              <a:ahLst/>
              <a:cxnLst/>
              <a:rect l="l" t="t" r="r" b="b"/>
              <a:pathLst>
                <a:path w="1501090" h="3479800">
                  <a:moveTo>
                    <a:pt x="0" y="0"/>
                  </a:moveTo>
                  <a:lnTo>
                    <a:pt x="1501090" y="0"/>
                  </a:lnTo>
                  <a:lnTo>
                    <a:pt x="1501090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0E75C2"/>
            </a:solidFill>
          </p:spPr>
          <p:txBody>
            <a:bodyPr/>
            <a:lstStyle/>
            <a:p>
              <a:endParaRPr lang="sr-Latn-R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657600" y="284869"/>
            <a:ext cx="2878931" cy="1500433"/>
            <a:chOff x="-44451" y="-656494"/>
            <a:chExt cx="3838575" cy="2000577"/>
          </a:xfrm>
        </p:grpSpPr>
        <p:sp>
          <p:nvSpPr>
            <p:cNvPr id="8" name="AutoShape 8"/>
            <p:cNvSpPr/>
            <p:nvPr/>
          </p:nvSpPr>
          <p:spPr>
            <a:xfrm>
              <a:off x="0" y="1344083"/>
              <a:ext cx="3184653" cy="0"/>
            </a:xfrm>
            <a:prstGeom prst="line">
              <a:avLst/>
            </a:prstGeom>
            <a:ln w="25400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sr-Latn-R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-44451" y="-656494"/>
              <a:ext cx="3838575" cy="180271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</a:pPr>
              <a:r>
                <a:rPr lang="en-US" sz="2600" spc="390" dirty="0">
                  <a:solidFill>
                    <a:srgbClr val="FFFFFF"/>
                  </a:solidFill>
                  <a:latin typeface="Avenir Next LT Pro" panose="020B0504020202020204" pitchFamily="34" charset="0"/>
                </a:rPr>
                <a:t>Institute of Physics Belgrade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695346" y="2377611"/>
            <a:ext cx="2676525" cy="1062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1600" u="none" dirty="0">
                <a:solidFill>
                  <a:srgbClr val="FFFFFF"/>
                </a:solidFill>
                <a:latin typeface="Playfair Display"/>
              </a:rPr>
              <a:t>4 EU Centers of Excellence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1600" u="none" dirty="0">
                <a:solidFill>
                  <a:srgbClr val="FFFFFF"/>
                </a:solidFill>
                <a:latin typeface="Playfair Display"/>
              </a:rPr>
              <a:t>22 Laboratories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1600" u="none" dirty="0">
                <a:solidFill>
                  <a:srgbClr val="FFFFFF"/>
                </a:solidFill>
                <a:latin typeface="Playfair Display"/>
              </a:rPr>
              <a:t>Multi-sectoral environment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690938" y="3867134"/>
            <a:ext cx="3014662" cy="1431354"/>
            <a:chOff x="0" y="-381795"/>
            <a:chExt cx="4019550" cy="1908472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381795"/>
              <a:ext cx="3568701" cy="19084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ct val="150000"/>
                </a:lnSpc>
                <a:spcBef>
                  <a:spcPct val="0"/>
                </a:spcBef>
              </a:pPr>
              <a:r>
                <a:rPr lang="en-US" sz="1600" u="none" dirty="0">
                  <a:solidFill>
                    <a:srgbClr val="FFFFFF"/>
                  </a:solidFill>
                  <a:latin typeface="Playfair Display"/>
                </a:rPr>
                <a:t>CERN member</a:t>
              </a:r>
            </a:p>
            <a:p>
              <a:pPr marL="0" lvl="0" indent="0" algn="l">
                <a:lnSpc>
                  <a:spcPct val="150000"/>
                </a:lnSpc>
                <a:spcBef>
                  <a:spcPct val="0"/>
                </a:spcBef>
              </a:pPr>
              <a:r>
                <a:rPr lang="en-US" sz="1600" u="none" dirty="0">
                  <a:solidFill>
                    <a:srgbClr val="FFFFFF"/>
                  </a:solidFill>
                  <a:latin typeface="Playfair Display"/>
                </a:rPr>
                <a:t>EOSC network member</a:t>
              </a:r>
            </a:p>
            <a:p>
              <a:pPr marL="0" lvl="0" indent="0" algn="l">
                <a:lnSpc>
                  <a:spcPct val="150000"/>
                </a:lnSpc>
                <a:spcBef>
                  <a:spcPct val="0"/>
                </a:spcBef>
              </a:pPr>
              <a:r>
                <a:rPr lang="en-US" sz="1600" u="none" dirty="0">
                  <a:solidFill>
                    <a:srgbClr val="FFFFFF"/>
                  </a:solidFill>
                  <a:latin typeface="Playfair Display"/>
                </a:rPr>
                <a:t>Host of the COST coordinator for Serbia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019550" cy="3566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239"/>
                </a:lnSpc>
              </a:pPr>
              <a:endParaRPr lang="en-US" sz="1599" spc="239" dirty="0">
                <a:solidFill>
                  <a:srgbClr val="FFFFFF"/>
                </a:solidFill>
                <a:latin typeface="JetBrains Mono"/>
              </a:endParaR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680034" y="5671642"/>
            <a:ext cx="2676525" cy="1431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1600" u="none" dirty="0">
                <a:solidFill>
                  <a:srgbClr val="FFFFFF"/>
                </a:solidFill>
                <a:latin typeface="Playfair Display"/>
              </a:rPr>
              <a:t>125 senior researchers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1600" u="none" dirty="0">
                <a:solidFill>
                  <a:srgbClr val="FFFFFF"/>
                </a:solidFill>
                <a:latin typeface="Playfair Display"/>
              </a:rPr>
              <a:t>75 doctoral students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1600" u="none" dirty="0">
                <a:solidFill>
                  <a:srgbClr val="FFFFFF"/>
                </a:solidFill>
                <a:latin typeface="Playfair Display"/>
              </a:rPr>
              <a:t>extensive administrative and technical staff</a:t>
            </a: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328500" y="248738"/>
            <a:ext cx="2331921" cy="370766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7421756" y="331789"/>
            <a:ext cx="2173956" cy="1900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96"/>
              </a:lnSpc>
            </a:pPr>
            <a:r>
              <a:rPr lang="en-US" sz="1140" b="1" spc="114" dirty="0">
                <a:solidFill>
                  <a:srgbClr val="FFFFFF"/>
                </a:solidFill>
                <a:latin typeface="Avenir Next LT Pro" panose="020B0504020202020204" pitchFamily="34" charset="0"/>
              </a:rPr>
              <a:t>10 ACTIVE HE PROJECTS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8163175" y="7231234"/>
            <a:ext cx="820536" cy="77746"/>
            <a:chOff x="0" y="0"/>
            <a:chExt cx="6561667" cy="6350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561667" cy="635000"/>
            </a:xfrm>
            <a:custGeom>
              <a:avLst/>
              <a:gdLst/>
              <a:ahLst/>
              <a:cxnLst/>
              <a:rect l="l" t="t" r="r" b="b"/>
              <a:pathLst>
                <a:path w="6561667" h="635000">
                  <a:moveTo>
                    <a:pt x="0" y="0"/>
                  </a:moveTo>
                  <a:lnTo>
                    <a:pt x="6561667" y="0"/>
                  </a:lnTo>
                  <a:lnTo>
                    <a:pt x="6561667" y="635000"/>
                  </a:lnTo>
                  <a:lnTo>
                    <a:pt x="0" y="635000"/>
                  </a:lnTo>
                  <a:close/>
                </a:path>
              </a:pathLst>
            </a:custGeom>
            <a:solidFill>
              <a:srgbClr val="5795C4"/>
            </a:solidFill>
          </p:spPr>
          <p:txBody>
            <a:bodyPr/>
            <a:lstStyle/>
            <a:p>
              <a:endParaRPr lang="sr-Latn-R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45AD9B8A-AA4E-9A5B-72D3-F8F49AE81214}"/>
              </a:ext>
            </a:extLst>
          </p:cNvPr>
          <p:cNvSpPr/>
          <p:nvPr/>
        </p:nvSpPr>
        <p:spPr>
          <a:xfrm>
            <a:off x="153298" y="6717012"/>
            <a:ext cx="3030432" cy="584775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>
                <a:ln w="0"/>
                <a:solidFill>
                  <a:schemeClr val="bg1"/>
                </a:solidFill>
                <a:latin typeface="Avenir Next LT Pro" panose="020B0504020202020204" pitchFamily="34" charset="0"/>
              </a:rPr>
              <a:t>Host of t</a:t>
            </a:r>
            <a:r>
              <a:rPr lang="en-US" sz="1600" b="1" cap="none" spc="0" dirty="0">
                <a:ln w="0"/>
                <a:solidFill>
                  <a:schemeClr val="bg1"/>
                </a:solidFill>
                <a:latin typeface="Avenir Next LT Pro" panose="020B0504020202020204" pitchFamily="34" charset="0"/>
              </a:rPr>
              <a:t>wo ERC projects </a:t>
            </a:r>
            <a:br>
              <a:rPr lang="en-US" sz="1600" b="1" cap="none" spc="0" dirty="0">
                <a:ln w="0"/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r>
              <a:rPr lang="en-US" sz="1600" b="1" cap="none" spc="0" dirty="0">
                <a:ln w="0"/>
                <a:solidFill>
                  <a:schemeClr val="bg1"/>
                </a:solidFill>
                <a:latin typeface="Avenir Next LT Pro" panose="020B0504020202020204" pitchFamily="34" charset="0"/>
              </a:rPr>
              <a:t>out of three total in Serbia</a:t>
            </a:r>
          </a:p>
        </p:txBody>
      </p:sp>
      <p:pic>
        <p:nvPicPr>
          <p:cNvPr id="2050" name="Picture 2" descr="Funding: Horizon Europe Framework Programme">
            <a:extLst>
              <a:ext uri="{FF2B5EF4-FFF2-40B4-BE49-F238E27FC236}">
                <a16:creationId xmlns:a16="http://schemas.microsoft.com/office/drawing/2014/main" id="{14164A4D-5A75-F983-F3F9-7186A20AA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" y="67434"/>
            <a:ext cx="3124200" cy="2163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8B4EBBD-57A1-611E-8B6B-730A57E47A6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l="71965" t="42309" r="14011" b="27695"/>
          <a:stretch/>
        </p:blipFill>
        <p:spPr>
          <a:xfrm>
            <a:off x="918350" y="4356530"/>
            <a:ext cx="1713886" cy="2062103"/>
          </a:xfrm>
          <a:prstGeom prst="rect">
            <a:avLst/>
          </a:prstGeom>
        </p:spPr>
      </p:pic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2BAA0956-483F-BC19-D4B1-BD3F5799F39C}"/>
              </a:ext>
            </a:extLst>
          </p:cNvPr>
          <p:cNvSpPr/>
          <p:nvPr/>
        </p:nvSpPr>
        <p:spPr>
          <a:xfrm>
            <a:off x="380999" y="2549329"/>
            <a:ext cx="2802731" cy="41599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0" cap="none" spc="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latin typeface="Avenir Next LT Pro" panose="020B0504020202020204" pitchFamily="34" charset="0"/>
              </a:rPr>
              <a:t> 14 FP7 projects</a:t>
            </a:r>
            <a:endParaRPr lang="en-US" sz="1600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FBCC5687-F396-6A61-27AA-07F61A41134F}"/>
              </a:ext>
            </a:extLst>
          </p:cNvPr>
          <p:cNvSpPr/>
          <p:nvPr/>
        </p:nvSpPr>
        <p:spPr>
          <a:xfrm>
            <a:off x="392267" y="3134152"/>
            <a:ext cx="2791464" cy="41599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latin typeface="Avenir Next LT Pro" panose="020B0504020202020204" pitchFamily="34" charset="0"/>
              </a:rPr>
              <a:t> 8 Horizon 2020 projects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FA1799F-CED0-015F-4CF0-17A84F644191}"/>
              </a:ext>
            </a:extLst>
          </p:cNvPr>
          <p:cNvSpPr/>
          <p:nvPr/>
        </p:nvSpPr>
        <p:spPr>
          <a:xfrm>
            <a:off x="380998" y="3708910"/>
            <a:ext cx="2780115" cy="41599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latin typeface="Avenir Next LT Pro" panose="020B0504020202020204" pitchFamily="34" charset="0"/>
              </a:rPr>
              <a:t> 8 Horizon Europe projects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C0B323B-F7E4-03BD-D4A4-17455E1DB951}"/>
              </a:ext>
            </a:extLst>
          </p:cNvPr>
          <p:cNvSpPr/>
          <p:nvPr/>
        </p:nvSpPr>
        <p:spPr>
          <a:xfrm>
            <a:off x="116741" y="2550189"/>
            <a:ext cx="381000" cy="41513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2DFB9EA-9FC5-883E-7AE8-02518F94E426}"/>
              </a:ext>
            </a:extLst>
          </p:cNvPr>
          <p:cNvSpPr/>
          <p:nvPr/>
        </p:nvSpPr>
        <p:spPr>
          <a:xfrm>
            <a:off x="116741" y="3116233"/>
            <a:ext cx="381000" cy="41513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7E14562-7D8C-2C44-9F46-A7E62443CC12}"/>
              </a:ext>
            </a:extLst>
          </p:cNvPr>
          <p:cNvSpPr/>
          <p:nvPr/>
        </p:nvSpPr>
        <p:spPr>
          <a:xfrm>
            <a:off x="116741" y="3695847"/>
            <a:ext cx="381000" cy="41513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168BF6D-CC1C-071C-493C-102F036D361C}"/>
              </a:ext>
            </a:extLst>
          </p:cNvPr>
          <p:cNvSpPr/>
          <p:nvPr/>
        </p:nvSpPr>
        <p:spPr>
          <a:xfrm>
            <a:off x="7319632" y="2908622"/>
            <a:ext cx="2319956" cy="4001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Widening Twinning</a:t>
            </a:r>
            <a:endParaRPr lang="en-GB" sz="20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5" name="Picture 6" descr="How to get EU funding for your innovative idea – Forskningsservice |  Research Services">
            <a:extLst>
              <a:ext uri="{FF2B5EF4-FFF2-40B4-BE49-F238E27FC236}">
                <a16:creationId xmlns:a16="http://schemas.microsoft.com/office/drawing/2014/main" id="{4CBF6944-495D-C746-A63D-FC10BF065E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0" t="14803" r="53350" b="56006"/>
          <a:stretch/>
        </p:blipFill>
        <p:spPr bwMode="auto">
          <a:xfrm>
            <a:off x="7343665" y="3477283"/>
            <a:ext cx="2319956" cy="879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4F7024D-4417-8513-CCAC-C054147DDA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6711" y="4478894"/>
            <a:ext cx="2331921" cy="879247"/>
          </a:xfrm>
          <a:prstGeom prst="rect">
            <a:avLst/>
          </a:prstGeom>
        </p:spPr>
      </p:pic>
      <p:pic>
        <p:nvPicPr>
          <p:cNvPr id="49" name="Picture 2" descr="Home - Era chairs">
            <a:extLst>
              <a:ext uri="{FF2B5EF4-FFF2-40B4-BE49-F238E27FC236}">
                <a16:creationId xmlns:a16="http://schemas.microsoft.com/office/drawing/2014/main" id="{62F44CB0-29E4-D691-057A-2FAB6807BD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79" t="51374" r="2658" b="31573"/>
          <a:stretch/>
        </p:blipFill>
        <p:spPr bwMode="auto">
          <a:xfrm>
            <a:off x="7328501" y="1149234"/>
            <a:ext cx="2335120" cy="52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Marie Skłodowska-Curie Action- MSCA- Doctoral Networks | Støtte til  eksternfinansierte prosjekter (BOA) | UiB">
            <a:extLst>
              <a:ext uri="{FF2B5EF4-FFF2-40B4-BE49-F238E27FC236}">
                <a16:creationId xmlns:a16="http://schemas.microsoft.com/office/drawing/2014/main" id="{F81893BC-F2AF-A9A3-5CEF-6987C309D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143" y="5530003"/>
            <a:ext cx="2326414" cy="134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Logos | ERC">
            <a:extLst>
              <a:ext uri="{FF2B5EF4-FFF2-40B4-BE49-F238E27FC236}">
                <a16:creationId xmlns:a16="http://schemas.microsoft.com/office/drawing/2014/main" id="{FF7A688C-4F90-FA90-514E-00ACEBC592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0" b="20634"/>
          <a:stretch/>
        </p:blipFill>
        <p:spPr bwMode="auto">
          <a:xfrm>
            <a:off x="7328499" y="1785303"/>
            <a:ext cx="2328722" cy="969561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214</Words>
  <Application>Microsoft Office PowerPoint</Application>
  <PresentationFormat>Custom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Avenir Next LT Pro</vt:lpstr>
      <vt:lpstr>JetBrains Mono Bold</vt:lpstr>
      <vt:lpstr>Calibri</vt:lpstr>
      <vt:lpstr>JetBrains Mono</vt:lpstr>
      <vt:lpstr>Wingdings</vt:lpstr>
      <vt:lpstr>Playfair Display</vt:lpstr>
      <vt:lpstr>Lato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Brochure template 1, 3, 8</dc:title>
  <dc:creator>Dušica Stojiljković</dc:creator>
  <cp:lastModifiedBy>Dusica Stojiljkovic</cp:lastModifiedBy>
  <cp:revision>5</cp:revision>
  <cp:lastPrinted>2024-10-03T13:34:43Z</cp:lastPrinted>
  <dcterms:created xsi:type="dcterms:W3CDTF">2006-08-16T00:00:00Z</dcterms:created>
  <dcterms:modified xsi:type="dcterms:W3CDTF">2024-10-25T08:41:31Z</dcterms:modified>
  <dc:identifier>DAE7C3a8zKc</dc:identifier>
</cp:coreProperties>
</file>